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2"/>
  </p:notesMasterIdLst>
  <p:sldIdLst>
    <p:sldId id="256" r:id="rId2"/>
    <p:sldId id="318" r:id="rId3"/>
    <p:sldId id="319" r:id="rId4"/>
    <p:sldId id="320" r:id="rId5"/>
    <p:sldId id="293" r:id="rId6"/>
    <p:sldId id="321" r:id="rId7"/>
    <p:sldId id="275" r:id="rId8"/>
    <p:sldId id="257" r:id="rId9"/>
    <p:sldId id="259" r:id="rId10"/>
    <p:sldId id="263" r:id="rId11"/>
    <p:sldId id="261" r:id="rId12"/>
    <p:sldId id="264" r:id="rId13"/>
    <p:sldId id="262" r:id="rId14"/>
    <p:sldId id="260" r:id="rId15"/>
    <p:sldId id="351" r:id="rId16"/>
    <p:sldId id="295" r:id="rId17"/>
    <p:sldId id="278" r:id="rId18"/>
    <p:sldId id="322" r:id="rId19"/>
    <p:sldId id="271" r:id="rId20"/>
    <p:sldId id="323" r:id="rId21"/>
    <p:sldId id="324" r:id="rId22"/>
    <p:sldId id="266" r:id="rId23"/>
    <p:sldId id="268" r:id="rId24"/>
    <p:sldId id="267" r:id="rId25"/>
    <p:sldId id="325" r:id="rId26"/>
    <p:sldId id="327" r:id="rId27"/>
    <p:sldId id="328" r:id="rId28"/>
    <p:sldId id="326" r:id="rId29"/>
    <p:sldId id="329" r:id="rId30"/>
    <p:sldId id="330" r:id="rId31"/>
    <p:sldId id="298" r:id="rId32"/>
    <p:sldId id="285" r:id="rId33"/>
    <p:sldId id="299" r:id="rId34"/>
    <p:sldId id="276" r:id="rId35"/>
    <p:sldId id="281" r:id="rId36"/>
    <p:sldId id="331" r:id="rId37"/>
    <p:sldId id="332" r:id="rId38"/>
    <p:sldId id="333" r:id="rId39"/>
    <p:sldId id="277" r:id="rId40"/>
    <p:sldId id="334" r:id="rId41"/>
    <p:sldId id="312" r:id="rId42"/>
    <p:sldId id="348" r:id="rId43"/>
    <p:sldId id="336" r:id="rId44"/>
    <p:sldId id="305" r:id="rId45"/>
    <p:sldId id="282" r:id="rId46"/>
    <p:sldId id="339" r:id="rId47"/>
    <p:sldId id="340" r:id="rId48"/>
    <p:sldId id="274" r:id="rId49"/>
    <p:sldId id="283" r:id="rId50"/>
    <p:sldId id="302" r:id="rId51"/>
    <p:sldId id="288" r:id="rId52"/>
    <p:sldId id="341" r:id="rId53"/>
    <p:sldId id="342" r:id="rId54"/>
    <p:sldId id="343" r:id="rId55"/>
    <p:sldId id="344" r:id="rId56"/>
    <p:sldId id="304" r:id="rId57"/>
    <p:sldId id="345" r:id="rId58"/>
    <p:sldId id="291" r:id="rId59"/>
    <p:sldId id="347" r:id="rId60"/>
    <p:sldId id="349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A09759E-435B-4C11-8FDD-AD964D071606}">
          <p14:sldIdLst>
            <p14:sldId id="256"/>
            <p14:sldId id="318"/>
            <p14:sldId id="319"/>
            <p14:sldId id="320"/>
          </p14:sldIdLst>
        </p14:section>
        <p14:section name="Untitled Section" id="{FE752AED-7544-40F8-BE5B-9C8C5E405287}">
          <p14:sldIdLst>
            <p14:sldId id="293"/>
            <p14:sldId id="321"/>
            <p14:sldId id="275"/>
            <p14:sldId id="257"/>
            <p14:sldId id="259"/>
            <p14:sldId id="263"/>
            <p14:sldId id="261"/>
            <p14:sldId id="264"/>
            <p14:sldId id="262"/>
            <p14:sldId id="260"/>
            <p14:sldId id="351"/>
            <p14:sldId id="295"/>
            <p14:sldId id="278"/>
            <p14:sldId id="322"/>
            <p14:sldId id="271"/>
            <p14:sldId id="323"/>
            <p14:sldId id="324"/>
            <p14:sldId id="266"/>
            <p14:sldId id="268"/>
            <p14:sldId id="267"/>
            <p14:sldId id="325"/>
            <p14:sldId id="327"/>
            <p14:sldId id="328"/>
            <p14:sldId id="326"/>
            <p14:sldId id="329"/>
            <p14:sldId id="330"/>
            <p14:sldId id="298"/>
            <p14:sldId id="285"/>
            <p14:sldId id="299"/>
            <p14:sldId id="276"/>
            <p14:sldId id="281"/>
            <p14:sldId id="331"/>
            <p14:sldId id="332"/>
            <p14:sldId id="333"/>
            <p14:sldId id="277"/>
            <p14:sldId id="334"/>
            <p14:sldId id="312"/>
            <p14:sldId id="348"/>
            <p14:sldId id="336"/>
            <p14:sldId id="305"/>
            <p14:sldId id="282"/>
            <p14:sldId id="339"/>
            <p14:sldId id="340"/>
            <p14:sldId id="274"/>
            <p14:sldId id="283"/>
            <p14:sldId id="302"/>
            <p14:sldId id="288"/>
            <p14:sldId id="341"/>
            <p14:sldId id="342"/>
            <p14:sldId id="343"/>
            <p14:sldId id="344"/>
            <p14:sldId id="304"/>
            <p14:sldId id="345"/>
            <p14:sldId id="291"/>
            <p14:sldId id="347"/>
            <p14:sldId id="3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312" autoAdjust="0"/>
    <p:restoredTop sz="94660"/>
  </p:normalViewPr>
  <p:slideViewPr>
    <p:cSldViewPr>
      <p:cViewPr>
        <p:scale>
          <a:sx n="66" d="100"/>
          <a:sy n="66" d="100"/>
        </p:scale>
        <p:origin x="9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CCF41-8C48-4C0E-A3D3-17468EEF87A3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F93FB-99F9-4A68-869A-F9EF04E1E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5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F93FB-99F9-4A68-869A-F9EF04E1EB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73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F93FB-99F9-4A68-869A-F9EF04E1EB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8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tx1"/>
                </a:solidFill>
                <a:latin typeface="Tennessee Heavy SF" pitchFamily="34" charset="0"/>
                <a:cs typeface="Times New Roman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ennessee Heavy SF" pitchFamily="34" charset="0"/>
                <a:cs typeface="Times New Roman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ennessee Heavy SF" pitchFamily="34" charset="0"/>
                <a:cs typeface="Times New Roman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ennessee Heavy SF" pitchFamily="34" charset="0"/>
                <a:cs typeface="Times New Roman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ennessee Heavy SF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ennessee Heavy SF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ennessee Heavy SF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ennessee Heavy SF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ennessee Heavy SF" pitchFamily="34" charset="0"/>
                <a:cs typeface="Times New Roman" charset="0"/>
              </a:defRPr>
            </a:lvl9pPr>
          </a:lstStyle>
          <a:p>
            <a:pPr eaLnBrk="1" hangingPunct="1"/>
            <a:fld id="{C56309B1-4AA3-440F-94B0-DE8CC563041B}" type="slidenum">
              <a:rPr lang="en-US" altLang="en-US" sz="1200" b="0" i="0">
                <a:latin typeface="Times New Roman" charset="0"/>
              </a:rPr>
              <a:pPr eaLnBrk="1" hangingPunct="1"/>
              <a:t>9</a:t>
            </a:fld>
            <a:endParaRPr lang="en-US" altLang="en-US" sz="1200" b="0" i="0">
              <a:latin typeface="Times New Roman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4280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F93FB-99F9-4A68-869A-F9EF04E1EB2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8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2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12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84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5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5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5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2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4A2AF-3BC4-416E-A116-9B35C854B538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B05903E-8FA3-4548-B783-ECC546F2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5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LeannaPhD@outlook.com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rleannawolfe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883" y="817515"/>
            <a:ext cx="6972984" cy="22627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Airbnb: Politics and Culture of Home Sharing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29200"/>
            <a:ext cx="3160183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Leanna Wolfe, PhD</a:t>
            </a:r>
          </a:p>
          <a:p>
            <a:r>
              <a:rPr lang="en-US" dirty="0" smtClean="0"/>
              <a:t>April 1, 2016</a:t>
            </a:r>
          </a:p>
          <a:p>
            <a:r>
              <a:rPr lang="en-US" sz="1400" dirty="0" smtClean="0"/>
              <a:t>Society for Applied Anthropology</a:t>
            </a:r>
          </a:p>
          <a:p>
            <a:r>
              <a:rPr lang="en-US" sz="1400" dirty="0" smtClean="0"/>
              <a:t>Vancouver, Canada 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67000"/>
            <a:ext cx="37782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Couchsurfing Hosts in Buenos Aires, Argentina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2133599"/>
            <a:ext cx="5562600" cy="417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07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731000" cy="50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343122"/>
            <a:ext cx="6589200" cy="12808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Sipping Coconuts with Couch Surfing host in Rio de Janeiro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Wine tasting with Couch Surfing Hosts in Vienna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2057400"/>
            <a:ext cx="5715145" cy="4159250"/>
          </a:xfrm>
        </p:spPr>
      </p:pic>
    </p:spTree>
    <p:extLst>
      <p:ext uri="{BB962C8B-B14F-4D97-AF65-F5344CB8AC3E}">
        <p14:creationId xmlns:p14="http://schemas.microsoft.com/office/powerpoint/2010/main" val="19475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-01-1400.05.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39858"/>
            <a:ext cx="6589200" cy="4125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589200" cy="1280890"/>
          </a:xfrm>
        </p:spPr>
        <p:txBody>
          <a:bodyPr/>
          <a:lstStyle/>
          <a:p>
            <a:r>
              <a:rPr lang="en-US" dirty="0" smtClean="0"/>
              <a:t>With Couch Surfing Host and his friends in Kuala Lumpur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Home Stay Host Family in </a:t>
            </a:r>
            <a:r>
              <a:rPr lang="en-US" dirty="0" err="1" smtClean="0"/>
              <a:t>Mulu</a:t>
            </a:r>
            <a:r>
              <a:rPr lang="en-US" dirty="0" smtClean="0"/>
              <a:t>, Borneo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05000"/>
            <a:ext cx="5227710" cy="4491530"/>
          </a:xfrm>
        </p:spPr>
      </p:pic>
    </p:spTree>
    <p:extLst>
      <p:ext uri="{BB962C8B-B14F-4D97-AF65-F5344CB8AC3E}">
        <p14:creationId xmlns:p14="http://schemas.microsoft.com/office/powerpoint/2010/main" val="24528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95450"/>
            <a:ext cx="6324600" cy="47434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With Airbnb Host/Anthropologist in Oaxaca, Mexico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8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976090"/>
          </a:xfrm>
        </p:spPr>
        <p:txBody>
          <a:bodyPr/>
          <a:lstStyle/>
          <a:p>
            <a:r>
              <a:rPr lang="en-US" dirty="0" smtClean="0"/>
              <a:t>Airbnb’s Beginnings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752600"/>
            <a:ext cx="6591985" cy="4648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2008 launch</a:t>
            </a:r>
          </a:p>
          <a:p>
            <a:pPr lvl="1"/>
            <a:r>
              <a:rPr lang="en-US" sz="2000" dirty="0" smtClean="0"/>
              <a:t>Founders Promote an Airbed stay in their SF Guest Room</a:t>
            </a:r>
          </a:p>
          <a:p>
            <a:pPr lvl="1"/>
            <a:r>
              <a:rPr lang="en-US" sz="2000" dirty="0" smtClean="0"/>
              <a:t>Homestays for Special Events</a:t>
            </a:r>
          </a:p>
          <a:p>
            <a:pPr lvl="2"/>
            <a:r>
              <a:rPr lang="en-US" sz="2000" dirty="0" smtClean="0"/>
              <a:t>South by Southwest</a:t>
            </a:r>
          </a:p>
          <a:p>
            <a:pPr lvl="1"/>
            <a:r>
              <a:rPr lang="en-US" sz="2000" dirty="0" smtClean="0"/>
              <a:t>Four “Launches” </a:t>
            </a:r>
          </a:p>
          <a:p>
            <a:pPr marL="342900" lvl="1" indent="-342900"/>
            <a:r>
              <a:rPr lang="en-US" sz="2400" dirty="0" smtClean="0"/>
              <a:t>NYC </a:t>
            </a:r>
          </a:p>
          <a:p>
            <a:pPr marL="742950" lvl="2" indent="-342900"/>
            <a:r>
              <a:rPr lang="en-US" sz="2000" dirty="0" smtClean="0"/>
              <a:t>Alternative </a:t>
            </a:r>
            <a:r>
              <a:rPr lang="en-US" sz="2000" dirty="0"/>
              <a:t>to Manhattan’s Pricey Hotels</a:t>
            </a:r>
          </a:p>
          <a:p>
            <a:pPr lvl="1"/>
            <a:r>
              <a:rPr lang="en-US" sz="2000" dirty="0" smtClean="0"/>
              <a:t>Photos</a:t>
            </a:r>
          </a:p>
          <a:p>
            <a:pPr lvl="1"/>
            <a:r>
              <a:rPr lang="en-US" sz="2000" dirty="0" smtClean="0"/>
              <a:t>Detailed Descriptions</a:t>
            </a:r>
          </a:p>
          <a:p>
            <a:pPr lvl="2"/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0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93" y="609600"/>
            <a:ext cx="7556407" cy="1291654"/>
          </a:xfrm>
        </p:spPr>
        <p:txBody>
          <a:bodyPr/>
          <a:lstStyle/>
          <a:p>
            <a:r>
              <a:rPr lang="en-US" dirty="0" smtClean="0"/>
              <a:t>Airbnb’s Founders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92602" y="6019800"/>
            <a:ext cx="537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Airbnb Open – Paris, France November 2015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78" y="1600200"/>
            <a:ext cx="6436771" cy="4079304"/>
          </a:xfrm>
        </p:spPr>
      </p:pic>
    </p:spTree>
    <p:extLst>
      <p:ext uri="{BB962C8B-B14F-4D97-AF65-F5344CB8AC3E}">
        <p14:creationId xmlns:p14="http://schemas.microsoft.com/office/powerpoint/2010/main" val="34640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Early History with Airbnb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752600"/>
            <a:ext cx="6591985" cy="415862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July 2010 Purchased a Home in Los Angeles</a:t>
            </a:r>
          </a:p>
          <a:p>
            <a:pPr lvl="1"/>
            <a:r>
              <a:rPr lang="en-US" sz="2000" dirty="0" smtClean="0"/>
              <a:t>Hosted first guest in September </a:t>
            </a:r>
          </a:p>
          <a:p>
            <a:r>
              <a:rPr lang="en-US" sz="2000" dirty="0" smtClean="0"/>
              <a:t>Cross-Promotions through Craigslist</a:t>
            </a:r>
          </a:p>
          <a:p>
            <a:r>
              <a:rPr lang="en-US" sz="2000" dirty="0" err="1" smtClean="0"/>
              <a:t>Luning</a:t>
            </a:r>
            <a:r>
              <a:rPr lang="en-US" sz="2000" dirty="0" smtClean="0"/>
              <a:t> Sun – Chinese Doctor arrives in November</a:t>
            </a:r>
          </a:p>
          <a:p>
            <a:pPr lvl="1"/>
            <a:r>
              <a:rPr lang="en-US" sz="2000" dirty="0" smtClean="0"/>
              <a:t>Special rate for a living room couch</a:t>
            </a:r>
          </a:p>
          <a:p>
            <a:pPr lvl="2"/>
            <a:r>
              <a:rPr lang="en-US" sz="1800" dirty="0" smtClean="0"/>
              <a:t>Life long friends</a:t>
            </a:r>
          </a:p>
          <a:p>
            <a:pPr lvl="2"/>
            <a:r>
              <a:rPr lang="en-US" sz="1800" dirty="0" smtClean="0"/>
              <a:t>First of many Chinese Guests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962400"/>
            <a:ext cx="22383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Guest Room Photography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76400"/>
            <a:ext cx="6194823" cy="4445551"/>
          </a:xfrm>
        </p:spPr>
      </p:pic>
    </p:spTree>
    <p:extLst>
      <p:ext uri="{BB962C8B-B14F-4D97-AF65-F5344CB8AC3E}">
        <p14:creationId xmlns:p14="http://schemas.microsoft.com/office/powerpoint/2010/main" val="28836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Dr. Leanna Wolfe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8818" y="1546350"/>
            <a:ext cx="3353091" cy="229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wp1e3fe4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1752600"/>
            <a:ext cx="2644755" cy="167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4047938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 Anthropology,  New School for Social Research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PHD Sexology, Institute for Advanced Study of Human Sexuality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Writer, Photographer, World Traveler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Airbnb </a:t>
            </a:r>
            <a:r>
              <a:rPr lang="en-US" dirty="0" smtClean="0"/>
              <a:t>Host beginning 2010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Lives in Los Angeles, California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Professor at Los Angeles Valley College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Dr. Leanna Research and Consulting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8" y="1567543"/>
            <a:ext cx="2971800" cy="2748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8" y="4404411"/>
            <a:ext cx="29718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33400"/>
            <a:ext cx="5410200" cy="13570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Garage Converted to a </a:t>
            </a:r>
            <a:br>
              <a:rPr lang="en-US" dirty="0" smtClean="0"/>
            </a:br>
            <a:r>
              <a:rPr lang="en-US" dirty="0" smtClean="0"/>
              <a:t>Spacious Guest Room!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spacGuest</a:t>
            </a:r>
            <a:r>
              <a:rPr lang="en-US" dirty="0" smtClean="0"/>
              <a:t> Room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05000"/>
            <a:ext cx="5638800" cy="4526128"/>
          </a:xfrm>
        </p:spPr>
      </p:pic>
    </p:spTree>
    <p:extLst>
      <p:ext uri="{BB962C8B-B14F-4D97-AF65-F5344CB8AC3E}">
        <p14:creationId xmlns:p14="http://schemas.microsoft.com/office/powerpoint/2010/main" val="21842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741599" cy="1280890"/>
          </a:xfrm>
        </p:spPr>
        <p:txBody>
          <a:bodyPr/>
          <a:lstStyle/>
          <a:p>
            <a:r>
              <a:rPr lang="en-US" dirty="0" smtClean="0"/>
              <a:t>Glamping in a Beautiful Yard!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16" y="1600199"/>
            <a:ext cx="6373283" cy="4779963"/>
          </a:xfrm>
        </p:spPr>
      </p:pic>
    </p:spTree>
    <p:extLst>
      <p:ext uri="{BB962C8B-B14F-4D97-AF65-F5344CB8AC3E}">
        <p14:creationId xmlns:p14="http://schemas.microsoft.com/office/powerpoint/2010/main" val="66671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598278"/>
            <a:ext cx="6676265" cy="1292986"/>
          </a:xfrm>
        </p:spPr>
        <p:txBody>
          <a:bodyPr/>
          <a:lstStyle/>
          <a:p>
            <a:r>
              <a:rPr lang="en-US" dirty="0" smtClean="0"/>
              <a:t>French Toast Breakfast for Summer European Guests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057400"/>
            <a:ext cx="5715000" cy="4546911"/>
          </a:xfrm>
        </p:spPr>
      </p:pic>
    </p:spTree>
    <p:extLst>
      <p:ext uri="{BB962C8B-B14F-4D97-AF65-F5344CB8AC3E}">
        <p14:creationId xmlns:p14="http://schemas.microsoft.com/office/powerpoint/2010/main" val="424880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Guests Enjoy the Backyard Hot tub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00" y="2133600"/>
            <a:ext cx="5827199" cy="4369399"/>
          </a:xfrm>
        </p:spPr>
      </p:pic>
    </p:spTree>
    <p:extLst>
      <p:ext uri="{BB962C8B-B14F-4D97-AF65-F5344CB8AC3E}">
        <p14:creationId xmlns:p14="http://schemas.microsoft.com/office/powerpoint/2010/main" val="73101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Elena Arrives from Siberia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85950"/>
            <a:ext cx="3147736" cy="4444342"/>
          </a:xfrm>
        </p:spPr>
      </p:pic>
    </p:spTree>
    <p:extLst>
      <p:ext uri="{BB962C8B-B14F-4D97-AF65-F5344CB8AC3E}">
        <p14:creationId xmlns:p14="http://schemas.microsoft.com/office/powerpoint/2010/main" val="20530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Elena with Koon and Jiao </a:t>
            </a:r>
            <a:r>
              <a:rPr lang="en-US" sz="2800" dirty="0" smtClean="0"/>
              <a:t>(friends of </a:t>
            </a:r>
            <a:r>
              <a:rPr lang="en-US" sz="2800" dirty="0" err="1" smtClean="0"/>
              <a:t>Luning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02" y="1721909"/>
            <a:ext cx="6360598" cy="4771543"/>
          </a:xfrm>
        </p:spPr>
      </p:pic>
    </p:spTree>
    <p:extLst>
      <p:ext uri="{BB962C8B-B14F-4D97-AF65-F5344CB8AC3E}">
        <p14:creationId xmlns:p14="http://schemas.microsoft.com/office/powerpoint/2010/main" val="317489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817799" cy="1280890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 dirty="0" smtClean="0"/>
              <a:t>The Culture of Home Sharing:</a:t>
            </a:r>
            <a:br>
              <a:rPr lang="en-US" dirty="0" smtClean="0"/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Share Living Quarters with </a:t>
            </a: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On-Premises Host(s)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/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905000"/>
            <a:ext cx="6591985" cy="3777622"/>
          </a:xfrm>
        </p:spPr>
        <p:txBody>
          <a:bodyPr>
            <a:noAutofit/>
          </a:bodyPr>
          <a:lstStyle/>
          <a:p>
            <a:pPr lvl="1"/>
            <a:r>
              <a:rPr lang="en-US" sz="2000" dirty="0" smtClean="0"/>
              <a:t>Potentially Share</a:t>
            </a:r>
          </a:p>
          <a:p>
            <a:pPr lvl="2"/>
            <a:r>
              <a:rPr lang="en-US" sz="1800" dirty="0" smtClean="0"/>
              <a:t>Kitchen</a:t>
            </a:r>
          </a:p>
          <a:p>
            <a:pPr lvl="2"/>
            <a:r>
              <a:rPr lang="en-US" sz="1800" dirty="0" smtClean="0"/>
              <a:t>Bathroom</a:t>
            </a:r>
          </a:p>
          <a:p>
            <a:pPr lvl="2"/>
            <a:r>
              <a:rPr lang="en-US" sz="1800" dirty="0" smtClean="0"/>
              <a:t>Living Room</a:t>
            </a:r>
          </a:p>
          <a:p>
            <a:pPr lvl="2"/>
            <a:r>
              <a:rPr lang="en-US" sz="1800" dirty="0" smtClean="0"/>
              <a:t>Laundry</a:t>
            </a:r>
          </a:p>
          <a:p>
            <a:pPr lvl="1"/>
            <a:r>
              <a:rPr lang="en-US" sz="2000" dirty="0" smtClean="0"/>
              <a:t>Potentially Interact With</a:t>
            </a:r>
          </a:p>
          <a:p>
            <a:pPr lvl="2"/>
            <a:r>
              <a:rPr lang="en-US" sz="1800" dirty="0" smtClean="0"/>
              <a:t>Host(s)</a:t>
            </a:r>
          </a:p>
          <a:p>
            <a:pPr lvl="2"/>
            <a:r>
              <a:rPr lang="en-US" sz="1800" dirty="0" smtClean="0"/>
              <a:t>Roommates</a:t>
            </a:r>
          </a:p>
          <a:p>
            <a:pPr lvl="2"/>
            <a:r>
              <a:rPr lang="en-US" sz="1800" dirty="0" smtClean="0"/>
              <a:t>Other Guests</a:t>
            </a:r>
          </a:p>
          <a:p>
            <a:pPr lvl="2"/>
            <a:r>
              <a:rPr lang="en-US" sz="1800" dirty="0" smtClean="0"/>
              <a:t>Pets</a:t>
            </a:r>
          </a:p>
          <a:p>
            <a:pPr lvl="2"/>
            <a:r>
              <a:rPr lang="en-US" sz="1800" dirty="0" smtClean="0"/>
              <a:t>Children</a:t>
            </a:r>
          </a:p>
        </p:txBody>
      </p:sp>
    </p:spTree>
    <p:extLst>
      <p:ext uri="{BB962C8B-B14F-4D97-AF65-F5344CB8AC3E}">
        <p14:creationId xmlns:p14="http://schemas.microsoft.com/office/powerpoint/2010/main" val="1213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 the Hosts’ </a:t>
            </a:r>
            <a:r>
              <a:rPr lang="en-US" dirty="0" smtClean="0"/>
              <a:t>World</a:t>
            </a:r>
            <a:br>
              <a:rPr lang="en-US" dirty="0" smtClean="0"/>
            </a:br>
            <a:r>
              <a:rPr lang="en-US" sz="2000" dirty="0" smtClean="0"/>
              <a:t>Access Another World …Without Owning it…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Shop at Local Markets </a:t>
            </a:r>
            <a:endParaRPr lang="en-US" sz="2000" dirty="0" smtClean="0"/>
          </a:p>
          <a:p>
            <a:r>
              <a:rPr lang="en-US" sz="2000" dirty="0" smtClean="0"/>
              <a:t>Cook </a:t>
            </a:r>
            <a:r>
              <a:rPr lang="en-US" sz="2000" dirty="0"/>
              <a:t>at Home</a:t>
            </a:r>
          </a:p>
          <a:p>
            <a:r>
              <a:rPr lang="en-US" sz="2000" dirty="0" smtClean="0"/>
              <a:t>Visit Local </a:t>
            </a:r>
            <a:r>
              <a:rPr lang="en-US" sz="2000" dirty="0"/>
              <a:t>Cafes and Restaurants</a:t>
            </a:r>
          </a:p>
          <a:p>
            <a:pPr lvl="1"/>
            <a:r>
              <a:rPr lang="en-US" sz="1800" dirty="0"/>
              <a:t>Unique Host Guidebooks</a:t>
            </a:r>
          </a:p>
          <a:p>
            <a:r>
              <a:rPr lang="en-US" dirty="0"/>
              <a:t>Hosts’ Friends and Pets</a:t>
            </a:r>
          </a:p>
          <a:p>
            <a:pPr lvl="1"/>
            <a:r>
              <a:rPr lang="en-US" sz="1800" dirty="0"/>
              <a:t>Inside Access to a local’s world</a:t>
            </a:r>
          </a:p>
          <a:p>
            <a:pPr lvl="2"/>
            <a:r>
              <a:rPr lang="en-US" sz="1800" dirty="0"/>
              <a:t>Unexpected Invitations &amp; Opportunities</a:t>
            </a:r>
          </a:p>
          <a:p>
            <a:pPr lvl="2"/>
            <a:r>
              <a:rPr lang="en-US" sz="1800" dirty="0"/>
              <a:t>Beyond and Apart from Touristic Sites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43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6589199" cy="1280890"/>
          </a:xfrm>
        </p:spPr>
        <p:txBody>
          <a:bodyPr/>
          <a:lstStyle/>
          <a:p>
            <a:r>
              <a:rPr lang="en-US" dirty="0" smtClean="0"/>
              <a:t>How Airbnb is Unique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371600"/>
            <a:ext cx="6591985" cy="3777622"/>
          </a:xfrm>
        </p:spPr>
        <p:txBody>
          <a:bodyPr>
            <a:noAutofit/>
          </a:bodyPr>
          <a:lstStyle/>
          <a:p>
            <a:r>
              <a:rPr lang="en-US" sz="2000" dirty="0" smtClean="0"/>
              <a:t>An Airbnb Home Stay</a:t>
            </a:r>
          </a:p>
          <a:p>
            <a:pPr lvl="1"/>
            <a:r>
              <a:rPr lang="en-US" sz="1800" dirty="0" smtClean="0"/>
              <a:t>Possibility of Socializing with Host(s)</a:t>
            </a:r>
          </a:p>
          <a:p>
            <a:pPr lvl="1"/>
            <a:r>
              <a:rPr lang="en-US" sz="1800" dirty="0" smtClean="0"/>
              <a:t>Host is Paid</a:t>
            </a:r>
          </a:p>
          <a:p>
            <a:pPr lvl="1"/>
            <a:r>
              <a:rPr lang="en-US" sz="1800" dirty="0" smtClean="0"/>
              <a:t>Telephone Concierge Service</a:t>
            </a:r>
          </a:p>
          <a:p>
            <a:r>
              <a:rPr lang="en-US" sz="2000" dirty="0" smtClean="0"/>
              <a:t>Not Couchsurfing</a:t>
            </a:r>
          </a:p>
          <a:p>
            <a:pPr lvl="1"/>
            <a:r>
              <a:rPr lang="en-US" sz="1800" dirty="0" smtClean="0"/>
              <a:t>Expectation of Socializing with Host(s)</a:t>
            </a:r>
          </a:p>
          <a:p>
            <a:pPr lvl="1"/>
            <a:r>
              <a:rPr lang="en-US" sz="1800" dirty="0" smtClean="0"/>
              <a:t>Expectation of Gift from Guest</a:t>
            </a:r>
          </a:p>
          <a:p>
            <a:pPr lvl="1"/>
            <a:r>
              <a:rPr lang="en-US" sz="1800" dirty="0" smtClean="0"/>
              <a:t>Sleeping Surface often a Living Room </a:t>
            </a:r>
            <a:r>
              <a:rPr lang="en-US" sz="1800" dirty="0"/>
              <a:t>C</a:t>
            </a:r>
            <a:r>
              <a:rPr lang="en-US" sz="1800" dirty="0" smtClean="0"/>
              <a:t>ouch</a:t>
            </a:r>
          </a:p>
          <a:p>
            <a:r>
              <a:rPr lang="en-US" sz="2000" dirty="0" smtClean="0"/>
              <a:t>Not a Hotel</a:t>
            </a:r>
          </a:p>
          <a:p>
            <a:pPr lvl="1"/>
            <a:r>
              <a:rPr lang="en-US" sz="1800" dirty="0" smtClean="0"/>
              <a:t>Guests can be noisy</a:t>
            </a:r>
          </a:p>
          <a:p>
            <a:pPr lvl="1"/>
            <a:r>
              <a:rPr lang="en-US" sz="1800" dirty="0" smtClean="0"/>
              <a:t>Guests can leave a mess</a:t>
            </a:r>
          </a:p>
          <a:p>
            <a:pPr lvl="1"/>
            <a:r>
              <a:rPr lang="en-US" sz="1800" dirty="0" smtClean="0"/>
              <a:t>In Person Front Desk Service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197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Airbnb Becomes a Game Changer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Direct Payment </a:t>
            </a:r>
          </a:p>
          <a:p>
            <a:pPr lvl="1"/>
            <a:r>
              <a:rPr lang="en-US" sz="1800" dirty="0" smtClean="0"/>
              <a:t>Not just a gift/friendship offering</a:t>
            </a:r>
          </a:p>
          <a:p>
            <a:pPr lvl="1"/>
            <a:r>
              <a:rPr lang="en-US" sz="1800" dirty="0" smtClean="0"/>
              <a:t>Paid in Advance</a:t>
            </a:r>
          </a:p>
          <a:p>
            <a:r>
              <a:rPr lang="en-US" sz="2000" dirty="0" smtClean="0"/>
              <a:t>Internet Explosion</a:t>
            </a:r>
          </a:p>
          <a:p>
            <a:pPr lvl="1"/>
            <a:r>
              <a:rPr lang="en-US" sz="1800" dirty="0" smtClean="0"/>
              <a:t>Partnership between Boomer’s with Property and Millennials with Web Design </a:t>
            </a:r>
            <a:r>
              <a:rPr lang="en-US" sz="1800" dirty="0"/>
              <a:t>S</a:t>
            </a:r>
            <a:r>
              <a:rPr lang="en-US" sz="1800" dirty="0" smtClean="0"/>
              <a:t>kills</a:t>
            </a:r>
          </a:p>
          <a:p>
            <a:r>
              <a:rPr lang="en-US" sz="2000" dirty="0" smtClean="0"/>
              <a:t>24/7 Customer Service (by telephone)</a:t>
            </a:r>
          </a:p>
          <a:p>
            <a:r>
              <a:rPr lang="en-US" sz="2000" dirty="0" smtClean="0"/>
              <a:t>Online References/Reviews</a:t>
            </a:r>
          </a:p>
          <a:p>
            <a:r>
              <a:rPr lang="en-US" sz="2000" dirty="0" smtClean="0"/>
              <a:t>Insurance to Protect Hosts and Travelers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95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624110"/>
            <a:ext cx="7010400" cy="12808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Anthropological Perspective: </a:t>
            </a:r>
            <a:r>
              <a:rPr lang="en-US" sz="3100" dirty="0" smtClean="0"/>
              <a:t>Examine </a:t>
            </a:r>
            <a:r>
              <a:rPr lang="en-US" sz="3100" dirty="0"/>
              <a:t>Interests and Goals of </a:t>
            </a:r>
            <a:r>
              <a:rPr lang="en-US" sz="3100" dirty="0" smtClean="0"/>
              <a:t>Players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763" y="1676400"/>
            <a:ext cx="6591985" cy="4038600"/>
          </a:xfrm>
        </p:spPr>
        <p:txBody>
          <a:bodyPr>
            <a:normAutofit fontScale="25000" lnSpcReduction="20000"/>
          </a:bodyPr>
          <a:lstStyle/>
          <a:p>
            <a:pPr lvl="1"/>
            <a:r>
              <a:rPr lang="en-US" sz="8000" dirty="0" smtClean="0"/>
              <a:t>Airbnb Leadership and Staff</a:t>
            </a:r>
          </a:p>
          <a:p>
            <a:pPr lvl="1"/>
            <a:r>
              <a:rPr lang="en-US" sz="8000" dirty="0" smtClean="0"/>
              <a:t>Hosts</a:t>
            </a:r>
          </a:p>
          <a:p>
            <a:pPr lvl="2"/>
            <a:r>
              <a:rPr lang="en-US" sz="7200" dirty="0" smtClean="0"/>
              <a:t>On Premises Home Sharers</a:t>
            </a:r>
          </a:p>
          <a:p>
            <a:pPr lvl="2"/>
            <a:r>
              <a:rPr lang="en-US" sz="7200" dirty="0" smtClean="0"/>
              <a:t>Off Site Owners of One or Two Properties</a:t>
            </a:r>
          </a:p>
          <a:p>
            <a:pPr lvl="2"/>
            <a:r>
              <a:rPr lang="en-US" sz="7200" dirty="0" smtClean="0"/>
              <a:t>Managers of Multi-Unit Properties</a:t>
            </a:r>
          </a:p>
          <a:p>
            <a:pPr lvl="1"/>
            <a:r>
              <a:rPr lang="en-US" sz="8000" dirty="0" smtClean="0"/>
              <a:t>Guests</a:t>
            </a:r>
          </a:p>
          <a:p>
            <a:pPr lvl="2"/>
            <a:r>
              <a:rPr lang="en-US" sz="7200" dirty="0" smtClean="0"/>
              <a:t>Family/Friends of Locals</a:t>
            </a:r>
            <a:endParaRPr lang="en-US" sz="7200" dirty="0"/>
          </a:p>
          <a:p>
            <a:pPr lvl="2"/>
            <a:r>
              <a:rPr lang="en-US" sz="7200" dirty="0" smtClean="0"/>
              <a:t>International Tourists</a:t>
            </a:r>
          </a:p>
          <a:p>
            <a:pPr lvl="2"/>
            <a:r>
              <a:rPr lang="en-US" sz="7200" dirty="0" smtClean="0"/>
              <a:t>Adventure Seekers</a:t>
            </a:r>
          </a:p>
          <a:p>
            <a:pPr lvl="2"/>
            <a:r>
              <a:rPr lang="en-US" sz="7200" dirty="0" smtClean="0"/>
              <a:t>Business Travelers</a:t>
            </a:r>
          </a:p>
          <a:p>
            <a:pPr lvl="1"/>
            <a:r>
              <a:rPr lang="en-US" sz="7200" dirty="0" smtClean="0"/>
              <a:t>Local Communities</a:t>
            </a:r>
          </a:p>
          <a:p>
            <a:pPr lvl="2"/>
            <a:r>
              <a:rPr lang="en-US" sz="7200" dirty="0" smtClean="0"/>
              <a:t>Protect status quo for Hotel Operations</a:t>
            </a:r>
          </a:p>
          <a:p>
            <a:pPr lvl="2"/>
            <a:r>
              <a:rPr lang="en-US" sz="7200" dirty="0" smtClean="0"/>
              <a:t>Preserve Rental Housing for Residents</a:t>
            </a:r>
          </a:p>
          <a:p>
            <a:pPr lvl="2"/>
            <a:r>
              <a:rPr lang="en-US" sz="7200" dirty="0" smtClean="0"/>
              <a:t>Respect for Neighbors and Neighborhoods</a:t>
            </a:r>
          </a:p>
          <a:p>
            <a:pPr lvl="2"/>
            <a:endParaRPr lang="en-US" sz="72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3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533400"/>
            <a:ext cx="6589199" cy="1280890"/>
          </a:xfrm>
        </p:spPr>
        <p:txBody>
          <a:bodyPr/>
          <a:lstStyle/>
          <a:p>
            <a:r>
              <a:rPr lang="en-US" dirty="0" smtClean="0"/>
              <a:t>Partnership with Hosts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9629" y="1447800"/>
            <a:ext cx="6591985" cy="51054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Focus on </a:t>
            </a:r>
            <a:r>
              <a:rPr lang="en-US" sz="2400" b="1" dirty="0" smtClean="0"/>
              <a:t>Hosts</a:t>
            </a:r>
          </a:p>
          <a:p>
            <a:pPr lvl="1"/>
            <a:r>
              <a:rPr lang="en-US" sz="2100" dirty="0" smtClean="0"/>
              <a:t>Unlike Couch Surfing and </a:t>
            </a:r>
            <a:r>
              <a:rPr lang="en-US" sz="2100" dirty="0" err="1" smtClean="0"/>
              <a:t>Servas</a:t>
            </a:r>
            <a:r>
              <a:rPr lang="en-US" sz="2100" dirty="0" smtClean="0"/>
              <a:t> which network </a:t>
            </a:r>
            <a:r>
              <a:rPr lang="en-US" sz="2100" b="1" dirty="0"/>
              <a:t>T</a:t>
            </a:r>
            <a:r>
              <a:rPr lang="en-US" sz="2100" b="1" dirty="0" smtClean="0"/>
              <a:t>ravelers</a:t>
            </a:r>
          </a:p>
          <a:p>
            <a:r>
              <a:rPr lang="en-US" sz="2200" dirty="0" smtClean="0"/>
              <a:t>Conferences, Newsletters, Social Networking</a:t>
            </a:r>
          </a:p>
          <a:p>
            <a:r>
              <a:rPr lang="en-US" sz="2200" dirty="0" smtClean="0"/>
              <a:t>Shared Interests in </a:t>
            </a:r>
            <a:r>
              <a:rPr lang="en-US" sz="2200" b="1" dirty="0" smtClean="0"/>
              <a:t>Making Money</a:t>
            </a:r>
          </a:p>
          <a:p>
            <a:r>
              <a:rPr lang="en-US" sz="2200" dirty="0" smtClean="0"/>
              <a:t>Incentives for Hosts to </a:t>
            </a:r>
            <a:r>
              <a:rPr lang="en-US" sz="2200" b="1" dirty="0" smtClean="0"/>
              <a:t>Improve</a:t>
            </a:r>
          </a:p>
          <a:p>
            <a:pPr lvl="1"/>
            <a:r>
              <a:rPr lang="en-US" sz="2100" dirty="0" smtClean="0"/>
              <a:t>Ratings for Communication, Cleanliness, Friendliness</a:t>
            </a:r>
          </a:p>
          <a:p>
            <a:pPr lvl="1"/>
            <a:r>
              <a:rPr lang="en-US" sz="2100" dirty="0" smtClean="0"/>
              <a:t>Super Host Status</a:t>
            </a:r>
          </a:p>
          <a:p>
            <a:r>
              <a:rPr lang="en-US" sz="2200" dirty="0" smtClean="0"/>
              <a:t>Hosts Organized for Political Action</a:t>
            </a:r>
          </a:p>
          <a:p>
            <a:pPr lvl="1"/>
            <a:r>
              <a:rPr lang="en-US" sz="1900" dirty="0" smtClean="0"/>
              <a:t>Airbnb Hires Community Organizers</a:t>
            </a:r>
          </a:p>
          <a:p>
            <a:pPr lvl="1"/>
            <a:r>
              <a:rPr lang="en-US" sz="1900" dirty="0" smtClean="0"/>
              <a:t>Influence Municipal Government Regulations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20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Hosting as a Career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02" y="1552563"/>
            <a:ext cx="6360598" cy="4770449"/>
          </a:xfrm>
        </p:spPr>
      </p:pic>
    </p:spTree>
    <p:extLst>
      <p:ext uri="{BB962C8B-B14F-4D97-AF65-F5344CB8AC3E}">
        <p14:creationId xmlns:p14="http://schemas.microsoft.com/office/powerpoint/2010/main" val="249581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08210"/>
            <a:ext cx="6589199" cy="1280890"/>
          </a:xfrm>
        </p:spPr>
        <p:txBody>
          <a:bodyPr/>
          <a:lstStyle/>
          <a:p>
            <a:r>
              <a:rPr lang="en-US" dirty="0" smtClean="0"/>
              <a:t>Busy Host Mary Does Lots of Laundry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4338690" cy="377825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52800"/>
            <a:ext cx="3886200" cy="29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Ancillary Services for Busy/Professional Hosts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Housekeeping</a:t>
            </a:r>
          </a:p>
          <a:p>
            <a:r>
              <a:rPr lang="en-US" sz="2000" dirty="0" smtClean="0"/>
              <a:t>Laundry</a:t>
            </a:r>
          </a:p>
          <a:p>
            <a:r>
              <a:rPr lang="en-US" sz="2000" dirty="0" smtClean="0"/>
              <a:t>Key Exchange</a:t>
            </a:r>
          </a:p>
          <a:p>
            <a:r>
              <a:rPr lang="en-US" sz="2000" dirty="0" smtClean="0"/>
              <a:t>Food Delivery</a:t>
            </a:r>
          </a:p>
          <a:p>
            <a:r>
              <a:rPr lang="en-US" sz="2000" dirty="0" smtClean="0"/>
              <a:t>Local Tours</a:t>
            </a:r>
          </a:p>
          <a:p>
            <a:r>
              <a:rPr lang="en-US" sz="2000" dirty="0" smtClean="0"/>
              <a:t>Website Management</a:t>
            </a:r>
          </a:p>
          <a:p>
            <a:r>
              <a:rPr lang="en-US" sz="2000" dirty="0" smtClean="0"/>
              <a:t>Ride Sharing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Airbnb Open – November 2014 International Host Conference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94" y="2133600"/>
            <a:ext cx="5036511" cy="3778250"/>
          </a:xfrm>
        </p:spPr>
      </p:pic>
    </p:spTree>
    <p:extLst>
      <p:ext uri="{BB962C8B-B14F-4D97-AF65-F5344CB8AC3E}">
        <p14:creationId xmlns:p14="http://schemas.microsoft.com/office/powerpoint/2010/main" val="34788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602" y="609600"/>
            <a:ext cx="6589199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1500 Hosts from Around the World Meet in San Francisco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133599"/>
            <a:ext cx="5699605" cy="4275685"/>
          </a:xfrm>
        </p:spPr>
      </p:pic>
    </p:spTree>
    <p:extLst>
      <p:ext uri="{BB962C8B-B14F-4D97-AF65-F5344CB8AC3E}">
        <p14:creationId xmlns:p14="http://schemas.microsoft.com/office/powerpoint/2010/main" val="11774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6000 Hosts meet in Paris…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1" y="2209800"/>
            <a:ext cx="7389739" cy="3272289"/>
          </a:xfrm>
        </p:spPr>
      </p:pic>
    </p:spTree>
    <p:extLst>
      <p:ext uri="{BB962C8B-B14F-4D97-AF65-F5344CB8AC3E}">
        <p14:creationId xmlns:p14="http://schemas.microsoft.com/office/powerpoint/2010/main" val="341726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Cirque de Soleil Performs…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1744639"/>
            <a:ext cx="5401346" cy="4167211"/>
          </a:xfrm>
        </p:spPr>
      </p:pic>
    </p:spTree>
    <p:extLst>
      <p:ext uri="{BB962C8B-B14F-4D97-AF65-F5344CB8AC3E}">
        <p14:creationId xmlns:p14="http://schemas.microsoft.com/office/powerpoint/2010/main" val="27386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6589199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Conference Abruptly Ends Following Paris Bombings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81200"/>
            <a:ext cx="5928783" cy="4446588"/>
          </a:xfrm>
        </p:spPr>
      </p:pic>
    </p:spTree>
    <p:extLst>
      <p:ext uri="{BB962C8B-B14F-4D97-AF65-F5344CB8AC3E}">
        <p14:creationId xmlns:p14="http://schemas.microsoft.com/office/powerpoint/2010/main" val="10598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Airbnb’s Players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02" y="1551997"/>
            <a:ext cx="5811804" cy="4359853"/>
          </a:xfrm>
        </p:spPr>
      </p:pic>
      <p:sp>
        <p:nvSpPr>
          <p:cNvPr id="3" name="TextBox 2"/>
          <p:cNvSpPr txBox="1"/>
          <p:nvPr/>
        </p:nvSpPr>
        <p:spPr>
          <a:xfrm>
            <a:off x="1828801" y="591185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Chip Conley – Head of Global Hospitality and Strategy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605034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Brian </a:t>
            </a:r>
            <a:r>
              <a:rPr lang="en-US" dirty="0" err="1" smtClean="0"/>
              <a:t>Chesky</a:t>
            </a:r>
            <a:r>
              <a:rPr lang="en-US" dirty="0" smtClean="0"/>
              <a:t> – Co Founder and CEO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315200" cy="1280890"/>
          </a:xfrm>
        </p:spPr>
        <p:txBody>
          <a:bodyPr/>
          <a:lstStyle/>
          <a:p>
            <a:r>
              <a:rPr lang="en-US" dirty="0" smtClean="0"/>
              <a:t>Cultural History of Home Sharing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524000"/>
            <a:ext cx="7162800" cy="3777622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Sharing Housing and Food with Travelers/Boarders</a:t>
            </a:r>
          </a:p>
          <a:p>
            <a:pPr lvl="1"/>
            <a:r>
              <a:rPr lang="en-US" sz="2200" dirty="0" smtClean="0"/>
              <a:t>Medieval Europe and Colonial America</a:t>
            </a:r>
          </a:p>
          <a:p>
            <a:pPr lvl="2"/>
            <a:r>
              <a:rPr lang="en-US" sz="1900" dirty="0" smtClean="0"/>
              <a:t>Owning a home was owning a business</a:t>
            </a:r>
          </a:p>
          <a:p>
            <a:pPr lvl="2"/>
            <a:r>
              <a:rPr lang="en-US" sz="1900" dirty="0" smtClean="0"/>
              <a:t>Boarders might Share a Bed with the Home Owner</a:t>
            </a:r>
          </a:p>
          <a:p>
            <a:pPr lvl="3"/>
            <a:r>
              <a:rPr lang="en-US" sz="1800" dirty="0" smtClean="0"/>
              <a:t>No Heating!</a:t>
            </a:r>
          </a:p>
          <a:p>
            <a:r>
              <a:rPr lang="en-US" sz="2600" dirty="0" smtClean="0"/>
              <a:t>Long Cultural History</a:t>
            </a:r>
          </a:p>
          <a:p>
            <a:pPr lvl="1"/>
            <a:r>
              <a:rPr lang="en-US" sz="1800" dirty="0" smtClean="0"/>
              <a:t>Reason for Exogamous Marriages</a:t>
            </a:r>
          </a:p>
          <a:p>
            <a:pPr lvl="2"/>
            <a:r>
              <a:rPr lang="en-US" sz="1900" dirty="0" smtClean="0"/>
              <a:t>Papua New Guinea</a:t>
            </a:r>
          </a:p>
          <a:p>
            <a:pPr lvl="2"/>
            <a:r>
              <a:rPr lang="en-US" sz="1900" dirty="0" smtClean="0"/>
              <a:t>Aboriginal Australia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23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33400"/>
            <a:ext cx="6589199" cy="1280890"/>
          </a:xfrm>
        </p:spPr>
        <p:txBody>
          <a:bodyPr/>
          <a:lstStyle/>
          <a:p>
            <a:r>
              <a:rPr lang="en-US" dirty="0" smtClean="0"/>
              <a:t>Accusations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524000"/>
            <a:ext cx="6591985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Disruption Integrity of  Residential Neighborhoods</a:t>
            </a:r>
          </a:p>
          <a:p>
            <a:pPr lvl="1"/>
            <a:r>
              <a:rPr lang="en-US" sz="1800" dirty="0" smtClean="0"/>
              <a:t>Parking</a:t>
            </a:r>
          </a:p>
          <a:p>
            <a:pPr lvl="1"/>
            <a:r>
              <a:rPr lang="en-US" sz="1800" dirty="0" smtClean="0"/>
              <a:t>Noise</a:t>
            </a:r>
          </a:p>
          <a:p>
            <a:pPr lvl="1"/>
            <a:r>
              <a:rPr lang="en-US" sz="1800" dirty="0" smtClean="0"/>
              <a:t>Unsupervised Parties</a:t>
            </a:r>
          </a:p>
          <a:p>
            <a:r>
              <a:rPr lang="en-US" sz="2000" dirty="0" smtClean="0"/>
              <a:t>Conversion of Apartment Buildings to Airbnb Units</a:t>
            </a:r>
          </a:p>
          <a:p>
            <a:pPr lvl="1"/>
            <a:r>
              <a:rPr lang="en-US" sz="1800" dirty="0" smtClean="0"/>
              <a:t>Destroys </a:t>
            </a:r>
            <a:r>
              <a:rPr lang="en-US" sz="1800" dirty="0"/>
              <a:t>Apartment /Condo Safety &amp; </a:t>
            </a:r>
            <a:r>
              <a:rPr lang="en-US" sz="1800" dirty="0" smtClean="0"/>
              <a:t>Community</a:t>
            </a:r>
          </a:p>
          <a:p>
            <a:pPr lvl="1"/>
            <a:r>
              <a:rPr lang="en-US" sz="1900" dirty="0"/>
              <a:t>Loss of Housing Stock for Local Workers</a:t>
            </a:r>
          </a:p>
          <a:p>
            <a:pPr lvl="1"/>
            <a:r>
              <a:rPr lang="en-US" sz="1800" dirty="0"/>
              <a:t>Major issue in touristic areas</a:t>
            </a:r>
          </a:p>
          <a:p>
            <a:pPr lvl="2"/>
            <a:r>
              <a:rPr lang="en-US" sz="1800" dirty="0"/>
              <a:t>Asheville, NC </a:t>
            </a:r>
          </a:p>
          <a:p>
            <a:pPr lvl="2"/>
            <a:r>
              <a:rPr lang="en-US" sz="1800" dirty="0"/>
              <a:t>Hawaii</a:t>
            </a:r>
          </a:p>
          <a:p>
            <a:pPr lvl="2"/>
            <a:r>
              <a:rPr lang="en-US" sz="1800" dirty="0"/>
              <a:t>LA’s Beach Communities</a:t>
            </a:r>
          </a:p>
          <a:p>
            <a:r>
              <a:rPr lang="en-US" sz="2000" dirty="0" smtClean="0"/>
              <a:t>Loss of Revenue for Hotels</a:t>
            </a:r>
          </a:p>
          <a:p>
            <a:r>
              <a:rPr lang="en-US" sz="2000" dirty="0" smtClean="0"/>
              <a:t>Non-Payment of Transient Occupancy Tax</a:t>
            </a:r>
          </a:p>
        </p:txBody>
      </p:sp>
    </p:spTree>
    <p:extLst>
      <p:ext uri="{BB962C8B-B14F-4D97-AF65-F5344CB8AC3E}">
        <p14:creationId xmlns:p14="http://schemas.microsoft.com/office/powerpoint/2010/main" val="331283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Los Angeles City Council Considers Home Sharing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885315"/>
            <a:ext cx="6710891" cy="4026535"/>
          </a:xfrm>
        </p:spPr>
      </p:pic>
      <p:sp>
        <p:nvSpPr>
          <p:cNvPr id="5" name="TextBox 4"/>
          <p:cNvSpPr txBox="1"/>
          <p:nvPr/>
        </p:nvSpPr>
        <p:spPr>
          <a:xfrm>
            <a:off x="2362200" y="6019800"/>
            <a:ext cx="6442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Airbnb Hosts, Concerned Neighbors and Ancillary Businesses voice their opinions.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33400"/>
            <a:ext cx="6589199" cy="1280890"/>
          </a:xfrm>
        </p:spPr>
        <p:txBody>
          <a:bodyPr/>
          <a:lstStyle/>
          <a:p>
            <a:r>
              <a:rPr lang="en-US" dirty="0" smtClean="0"/>
              <a:t>Normalize Home Sharing?</a:t>
            </a:r>
            <a:br>
              <a:rPr lang="en-US" dirty="0" smtClean="0"/>
            </a:br>
            <a:r>
              <a:rPr lang="en-US" sz="2000" dirty="0" smtClean="0"/>
              <a:t>(My Quandary)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905000"/>
            <a:ext cx="6591985" cy="3777622"/>
          </a:xfrm>
        </p:spPr>
        <p:txBody>
          <a:bodyPr/>
          <a:lstStyle/>
          <a:p>
            <a:r>
              <a:rPr lang="en-US" dirty="0" smtClean="0"/>
              <a:t>Home Stays are Unpredictable Adventures!</a:t>
            </a:r>
          </a:p>
          <a:p>
            <a:pPr lvl="1"/>
            <a:r>
              <a:rPr lang="en-US" sz="1800" dirty="0" smtClean="0"/>
              <a:t>Snuggled on a Reed Mat with a Tarascan Family</a:t>
            </a:r>
          </a:p>
          <a:p>
            <a:pPr lvl="1"/>
            <a:r>
              <a:rPr lang="en-US" sz="1800" dirty="0" smtClean="0"/>
              <a:t>In a Hammock with a Mayan Family</a:t>
            </a:r>
          </a:p>
          <a:p>
            <a:pPr lvl="1"/>
            <a:r>
              <a:rPr lang="en-US" sz="1800" dirty="0" smtClean="0"/>
              <a:t>In a </a:t>
            </a:r>
            <a:r>
              <a:rPr lang="en-US" sz="1800" dirty="0" err="1" smtClean="0"/>
              <a:t>Huli</a:t>
            </a:r>
            <a:r>
              <a:rPr lang="en-US" sz="1800" dirty="0" smtClean="0"/>
              <a:t> Women’s House in Papua New Guinea</a:t>
            </a:r>
          </a:p>
          <a:p>
            <a:pPr lvl="1"/>
            <a:endParaRPr lang="en-US" sz="1800" dirty="0"/>
          </a:p>
          <a:p>
            <a:r>
              <a:rPr lang="en-US" sz="2000" dirty="0" smtClean="0"/>
              <a:t>A Fear-Based Cohort Seeks to:</a:t>
            </a:r>
          </a:p>
          <a:p>
            <a:pPr lvl="1"/>
            <a:r>
              <a:rPr lang="en-US" sz="1800" dirty="0" smtClean="0"/>
              <a:t>Legislate Safety and  Security</a:t>
            </a:r>
          </a:p>
          <a:p>
            <a:pPr lvl="1"/>
            <a:r>
              <a:rPr lang="en-US" sz="1800" dirty="0" smtClean="0"/>
              <a:t>Ensure Consistency</a:t>
            </a:r>
          </a:p>
          <a:p>
            <a:pPr lvl="1"/>
            <a:r>
              <a:rPr lang="en-US" sz="1800" dirty="0" smtClean="0"/>
              <a:t>Impose Cleanliness Standards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2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Airbnb’s Counter-Attack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5200" y="1676400"/>
            <a:ext cx="6589199" cy="46482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Make Cities more Affordable to Travelers</a:t>
            </a:r>
          </a:p>
          <a:p>
            <a:pPr lvl="1"/>
            <a:r>
              <a:rPr lang="en-US" sz="1800" dirty="0" smtClean="0"/>
              <a:t>Airbnb Travelers stay longer and ultimately spend more at neighborhood restaurants and markets than hotel guests</a:t>
            </a:r>
          </a:p>
          <a:p>
            <a:r>
              <a:rPr lang="en-US" sz="2000" dirty="0" smtClean="0"/>
              <a:t>Enable Low-Income Home Owners to Afford their Homes</a:t>
            </a:r>
          </a:p>
          <a:p>
            <a:pPr lvl="1"/>
            <a:r>
              <a:rPr lang="en-US" sz="1800" dirty="0" smtClean="0"/>
              <a:t>82% of LA’s Hosts share only the home they live in</a:t>
            </a:r>
          </a:p>
          <a:p>
            <a:pPr lvl="2"/>
            <a:r>
              <a:rPr lang="en-US" sz="1800" dirty="0" smtClean="0"/>
              <a:t>Underemployed, Retired,  Divorced</a:t>
            </a:r>
          </a:p>
          <a:p>
            <a:pPr lvl="2"/>
            <a:r>
              <a:rPr lang="en-US" sz="1800" dirty="0" smtClean="0"/>
              <a:t>Supplemental Income – Second Job</a:t>
            </a:r>
          </a:p>
          <a:p>
            <a:r>
              <a:rPr lang="en-US" dirty="0" smtClean="0"/>
              <a:t>Promote Cultural Shift</a:t>
            </a:r>
          </a:p>
          <a:p>
            <a:pPr lvl="1"/>
            <a:r>
              <a:rPr lang="en-US" sz="1800" dirty="0"/>
              <a:t>Community Organizers Hired</a:t>
            </a:r>
          </a:p>
          <a:p>
            <a:pPr lvl="1"/>
            <a:r>
              <a:rPr lang="en-US" sz="1800" dirty="0" smtClean="0"/>
              <a:t>Normalize Home Sharing</a:t>
            </a:r>
          </a:p>
          <a:p>
            <a:pPr lvl="1"/>
            <a:r>
              <a:rPr lang="en-US" sz="1800" dirty="0" smtClean="0"/>
              <a:t>Make “Strangers” into “Friends”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3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to Stay Afloat</a:t>
            </a:r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06100" y="1279795"/>
            <a:ext cx="5867400" cy="48131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Airbnb cuts ties with vacation-rental firms in Los Angeles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  </a:t>
            </a:r>
            <a:r>
              <a:rPr kumimoji="0" lang="en-US" altLang="en-US" sz="20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 </a:t>
            </a: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Mark </a:t>
            </a:r>
            <a:r>
              <a:rPr kumimoji="0" lang="en-US" altLang="en-US" sz="900" b="0" i="0" u="none" strike="noStrike" cap="none" normalizeH="0" baseline="0" dirty="0" err="1" smtClean="0">
                <a:ln>
                  <a:noFill/>
                </a:ln>
                <a:solidFill>
                  <a:srgbClr val="9999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Lipman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with People Organized for Westside </a:t>
            </a:r>
            <a:r>
              <a:rPr kumimoji="0" lang="en-US" altLang="en-US" sz="900" b="0" i="0" u="none" strike="noStrike" cap="none" normalizeH="0" baseline="0" dirty="0" err="1" smtClean="0">
                <a:ln>
                  <a:noFill/>
                </a:ln>
                <a:solidFill>
                  <a:srgbClr val="9999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Renewel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left, argues with Sebastian de </a:t>
            </a:r>
            <a:r>
              <a:rPr kumimoji="0" lang="en-US" altLang="en-US" sz="900" b="0" i="0" u="none" strike="noStrike" cap="none" normalizeH="0" baseline="0" dirty="0" err="1" smtClean="0">
                <a:ln>
                  <a:noFill/>
                </a:ln>
                <a:solidFill>
                  <a:srgbClr val="9999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Kleer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owner of Globe Homes and Condos, at a protest in Venice on Wednesday. The firm had many of its L.A. Airbnb listings removed this week. (Genaro Molina / Los Angeles Times)</a:t>
            </a:r>
            <a:endParaRPr kumimoji="0" lang="en-US" altLang="en-US" sz="7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" panose="02020603050405020304" pitchFamily="18" charset="0"/>
            </a:endParaRPr>
          </a:p>
        </p:txBody>
      </p:sp>
      <p:pic>
        <p:nvPicPr>
          <p:cNvPr id="1026" name="Picture 2" descr="Protest in Ven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14600"/>
            <a:ext cx="4724400" cy="285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3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Airbnb Produces</a:t>
            </a:r>
            <a:br>
              <a:rPr lang="en-US" dirty="0" smtClean="0"/>
            </a:br>
            <a:r>
              <a:rPr lang="en-US" dirty="0" smtClean="0"/>
              <a:t>Economic Analyses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91" y="2133600"/>
            <a:ext cx="5592917" cy="3778250"/>
          </a:xfrm>
        </p:spPr>
      </p:pic>
    </p:spTree>
    <p:extLst>
      <p:ext uri="{BB962C8B-B14F-4D97-AF65-F5344CB8AC3E}">
        <p14:creationId xmlns:p14="http://schemas.microsoft.com/office/powerpoint/2010/main" val="13538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Impact of Airbnb in Los Angeles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Since its inception 500,000 guests have used Airbnb in Los Angeles</a:t>
            </a:r>
          </a:p>
          <a:p>
            <a:pPr lvl="1"/>
            <a:r>
              <a:rPr lang="en-US" sz="1800" dirty="0" smtClean="0"/>
              <a:t>250,000 in 2014</a:t>
            </a:r>
          </a:p>
          <a:p>
            <a:r>
              <a:rPr lang="en-US" dirty="0" smtClean="0"/>
              <a:t>2014 Revenues Spent in LA Neighborhoods</a:t>
            </a:r>
          </a:p>
          <a:p>
            <a:pPr lvl="1"/>
            <a:r>
              <a:rPr lang="en-US" sz="1800" dirty="0"/>
              <a:t>N. Hollywood 2 </a:t>
            </a:r>
            <a:r>
              <a:rPr lang="en-US" sz="1800" dirty="0" smtClean="0"/>
              <a:t>million dollars</a:t>
            </a:r>
            <a:endParaRPr lang="en-US" sz="1800" dirty="0"/>
          </a:p>
          <a:p>
            <a:pPr lvl="1"/>
            <a:r>
              <a:rPr lang="en-US" sz="1800" dirty="0" smtClean="0"/>
              <a:t>Sherman </a:t>
            </a:r>
            <a:r>
              <a:rPr lang="en-US" sz="1800" dirty="0"/>
              <a:t>Oaks 1.3 million </a:t>
            </a:r>
            <a:r>
              <a:rPr lang="en-US" sz="1800" dirty="0" smtClean="0"/>
              <a:t>dollars</a:t>
            </a:r>
            <a:endParaRPr lang="en-US" sz="1800" dirty="0"/>
          </a:p>
          <a:p>
            <a:pPr lvl="1"/>
            <a:r>
              <a:rPr lang="en-US" sz="1800" dirty="0"/>
              <a:t>Encino/ Van Nuys </a:t>
            </a:r>
            <a:r>
              <a:rPr lang="en-US" sz="1800" dirty="0" smtClean="0"/>
              <a:t>500,000 </a:t>
            </a:r>
            <a:r>
              <a:rPr lang="en-US" sz="1800" dirty="0"/>
              <a:t>dollars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7543800" cy="1280890"/>
          </a:xfrm>
        </p:spPr>
        <p:txBody>
          <a:bodyPr/>
          <a:lstStyle/>
          <a:p>
            <a:r>
              <a:rPr lang="en-US" dirty="0" smtClean="0"/>
              <a:t>LA’s Airbnb Home Sharing Guests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76400"/>
            <a:ext cx="6591985" cy="487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Budget Travelers</a:t>
            </a:r>
          </a:p>
          <a:p>
            <a:pPr lvl="1"/>
            <a:r>
              <a:rPr lang="en-US" sz="1800" dirty="0" smtClean="0"/>
              <a:t>Afford to Extend their Stays</a:t>
            </a:r>
          </a:p>
          <a:p>
            <a:pPr lvl="1"/>
            <a:r>
              <a:rPr lang="en-US" sz="1800" dirty="0" smtClean="0"/>
              <a:t>Family &amp; Friend Visits</a:t>
            </a:r>
          </a:p>
          <a:p>
            <a:pPr lvl="2"/>
            <a:r>
              <a:rPr lang="en-US" sz="1800" dirty="0" smtClean="0"/>
              <a:t>Weddings, Celebrations, etc.</a:t>
            </a:r>
          </a:p>
          <a:p>
            <a:pPr lvl="1"/>
            <a:r>
              <a:rPr lang="en-US" sz="1800" dirty="0" smtClean="0"/>
              <a:t>Sleep in a Comfy Private Room</a:t>
            </a:r>
          </a:p>
          <a:p>
            <a:pPr lvl="2"/>
            <a:r>
              <a:rPr lang="en-US" sz="1800" dirty="0" smtClean="0"/>
              <a:t>Not Cars / Noisy Youth Hostels</a:t>
            </a:r>
          </a:p>
          <a:p>
            <a:r>
              <a:rPr lang="en-US" sz="2000" dirty="0"/>
              <a:t>Transitioners</a:t>
            </a:r>
            <a:r>
              <a:rPr lang="en-US" dirty="0"/>
              <a:t> </a:t>
            </a:r>
          </a:p>
          <a:p>
            <a:pPr lvl="1"/>
            <a:r>
              <a:rPr lang="en-US" sz="1800" dirty="0"/>
              <a:t>Relocating for work, etc.</a:t>
            </a:r>
          </a:p>
          <a:p>
            <a:r>
              <a:rPr lang="en-US" sz="2000" dirty="0" smtClean="0"/>
              <a:t>Temporary Workers</a:t>
            </a:r>
          </a:p>
          <a:p>
            <a:pPr lvl="1"/>
            <a:r>
              <a:rPr lang="en-US" sz="1800" dirty="0" smtClean="0"/>
              <a:t>Pilot Season Actors</a:t>
            </a:r>
          </a:p>
          <a:p>
            <a:pPr lvl="1"/>
            <a:r>
              <a:rPr lang="en-US" sz="1800" dirty="0" smtClean="0"/>
              <a:t>Medical Personnel</a:t>
            </a:r>
          </a:p>
          <a:p>
            <a:pPr lvl="1"/>
            <a:r>
              <a:rPr lang="en-US" sz="1800" dirty="0" smtClean="0"/>
              <a:t>Film Industry Crew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Airbnb Hires Community Organizers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133600"/>
            <a:ext cx="3200400" cy="4271900"/>
          </a:xfrm>
        </p:spPr>
      </p:pic>
    </p:spTree>
    <p:extLst>
      <p:ext uri="{BB962C8B-B14F-4D97-AF65-F5344CB8AC3E}">
        <p14:creationId xmlns:p14="http://schemas.microsoft.com/office/powerpoint/2010/main" val="303169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for a Host Organizing Meeting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938130"/>
            <a:ext cx="4306539" cy="4492345"/>
          </a:xfrm>
        </p:spPr>
      </p:pic>
    </p:spTree>
    <p:extLst>
      <p:ext uri="{BB962C8B-B14F-4D97-AF65-F5344CB8AC3E}">
        <p14:creationId xmlns:p14="http://schemas.microsoft.com/office/powerpoint/2010/main" val="213042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Personal History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15" y="1524000"/>
            <a:ext cx="5268010" cy="4159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2415" y="5911222"/>
            <a:ext cx="6134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a young anthropologist in Mani, Yucatan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01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381000"/>
            <a:ext cx="6589199" cy="1280890"/>
          </a:xfrm>
        </p:spPr>
        <p:txBody>
          <a:bodyPr/>
          <a:lstStyle/>
          <a:p>
            <a:r>
              <a:rPr lang="en-US" dirty="0" smtClean="0"/>
              <a:t>Personal Story Workshops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4880" y="1651951"/>
            <a:ext cx="6591985" cy="377762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Hosts learn to tell persuasive stories to city governments</a:t>
            </a:r>
          </a:p>
          <a:p>
            <a:pPr lvl="1"/>
            <a:r>
              <a:rPr lang="en-US" sz="1800" dirty="0" smtClean="0"/>
              <a:t>Challenge (At risk for foreclosing on property)</a:t>
            </a:r>
          </a:p>
          <a:p>
            <a:pPr lvl="1"/>
            <a:r>
              <a:rPr lang="en-US" sz="1800" dirty="0" smtClean="0"/>
              <a:t>Choice (Became an Airbnb Host)</a:t>
            </a:r>
          </a:p>
          <a:p>
            <a:pPr lvl="1"/>
            <a:r>
              <a:rPr lang="en-US" sz="1800" dirty="0" smtClean="0"/>
              <a:t>Outcome (International Friendships, Prosperity)</a:t>
            </a:r>
            <a:endParaRPr lang="en-US" sz="1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15" y="3733800"/>
            <a:ext cx="5582920" cy="27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339" y="620797"/>
            <a:ext cx="6589199" cy="1280890"/>
          </a:xfrm>
        </p:spPr>
        <p:txBody>
          <a:bodyPr/>
          <a:lstStyle/>
          <a:p>
            <a:r>
              <a:rPr lang="en-US" dirty="0" smtClean="0"/>
              <a:t>Host Training Workshop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01" y="1408584"/>
            <a:ext cx="5750999" cy="4271353"/>
          </a:xfrm>
        </p:spPr>
      </p:pic>
      <p:sp>
        <p:nvSpPr>
          <p:cNvPr id="3" name="TextBox 2"/>
          <p:cNvSpPr txBox="1"/>
          <p:nvPr/>
        </p:nvSpPr>
        <p:spPr>
          <a:xfrm>
            <a:off x="1945201" y="5943600"/>
            <a:ext cx="575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Hosts learn how to create personal “guidebooks” for their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624110"/>
            <a:ext cx="7086600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Host Reviews his Presentation with an Airbnb Organizer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209800"/>
            <a:ext cx="4955081" cy="3778250"/>
          </a:xfrm>
        </p:spPr>
      </p:pic>
    </p:spTree>
    <p:extLst>
      <p:ext uri="{BB962C8B-B14F-4D97-AF65-F5344CB8AC3E}">
        <p14:creationId xmlns:p14="http://schemas.microsoft.com/office/powerpoint/2010/main" val="32022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Host Presents Her Story to a Los Angeles Listening Session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6000"/>
            <a:ext cx="6591300" cy="3410997"/>
          </a:xfrm>
        </p:spPr>
      </p:pic>
    </p:spTree>
    <p:extLst>
      <p:ext uri="{BB962C8B-B14F-4D97-AF65-F5344CB8AC3E}">
        <p14:creationId xmlns:p14="http://schemas.microsoft.com/office/powerpoint/2010/main" val="350647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 Session Attendees Post Their Opinions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057400"/>
            <a:ext cx="5390356" cy="4312285"/>
          </a:xfrm>
        </p:spPr>
      </p:pic>
    </p:spTree>
    <p:extLst>
      <p:ext uri="{BB962C8B-B14F-4D97-AF65-F5344CB8AC3E}">
        <p14:creationId xmlns:p14="http://schemas.microsoft.com/office/powerpoint/2010/main" val="33500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Opinion Boards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44239"/>
            <a:ext cx="6082409" cy="4067611"/>
          </a:xfrm>
        </p:spPr>
      </p:pic>
    </p:spTree>
    <p:extLst>
      <p:ext uri="{BB962C8B-B14F-4D97-AF65-F5344CB8AC3E}">
        <p14:creationId xmlns:p14="http://schemas.microsoft.com/office/powerpoint/2010/main" val="38827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Legislation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/>
              <a:t>Santa Monica City Council</a:t>
            </a:r>
          </a:p>
          <a:p>
            <a:pPr lvl="1"/>
            <a:r>
              <a:rPr lang="en-US" sz="1800" dirty="0" smtClean="0"/>
              <a:t>Restricted Home Sharing</a:t>
            </a:r>
          </a:p>
          <a:p>
            <a:pPr lvl="2"/>
            <a:r>
              <a:rPr lang="en-US" sz="1800" dirty="0" smtClean="0"/>
              <a:t>Just in Private Home, Business License, Insurance, Tax</a:t>
            </a:r>
          </a:p>
          <a:p>
            <a:pPr marL="114300" indent="0">
              <a:buNone/>
            </a:pPr>
            <a:r>
              <a:rPr lang="en-US" dirty="0" smtClean="0"/>
              <a:t>	</a:t>
            </a:r>
          </a:p>
          <a:p>
            <a:pPr marL="400050" indent="-285750"/>
            <a:r>
              <a:rPr lang="en-US" sz="2000" dirty="0" smtClean="0"/>
              <a:t>California State Bill 593 </a:t>
            </a:r>
          </a:p>
          <a:p>
            <a:pPr marL="800100" lvl="1"/>
            <a:r>
              <a:rPr lang="en-US" sz="1800" dirty="0" smtClean="0"/>
              <a:t>Requires Hosting Platform to Report on Earnings</a:t>
            </a:r>
          </a:p>
          <a:p>
            <a:pPr marL="800100" lvl="1"/>
            <a:r>
              <a:rPr lang="en-US" sz="1800" dirty="0" smtClean="0"/>
              <a:t>Facilitate Collection of Occupancy Tax</a:t>
            </a:r>
          </a:p>
          <a:p>
            <a:pPr marL="1200150" lvl="2"/>
            <a:r>
              <a:rPr lang="en-US" sz="1800" dirty="0" smtClean="0"/>
              <a:t>Invasion of fiscal privacy between hosts and site management</a:t>
            </a:r>
          </a:p>
        </p:txBody>
      </p:sp>
    </p:spTree>
    <p:extLst>
      <p:ext uri="{BB962C8B-B14F-4D97-AF65-F5344CB8AC3E}">
        <p14:creationId xmlns:p14="http://schemas.microsoft.com/office/powerpoint/2010/main" val="341845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1" y="624110"/>
            <a:ext cx="7467600" cy="1280890"/>
          </a:xfrm>
        </p:spPr>
        <p:txBody>
          <a:bodyPr/>
          <a:lstStyle/>
          <a:p>
            <a:r>
              <a:rPr lang="en-US" dirty="0" smtClean="0"/>
              <a:t>LA’s Quest for Common 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1" y="1274080"/>
            <a:ext cx="7467600" cy="53340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200" dirty="0"/>
              <a:t>Prevent Free-Market Economy of Short Term Rentals from Destroying Affordable Local Housing</a:t>
            </a:r>
          </a:p>
          <a:p>
            <a:pPr lvl="2"/>
            <a:r>
              <a:rPr lang="en-US" sz="1900" dirty="0"/>
              <a:t>Regulate Numbers of Hosts in “Hot” Communities</a:t>
            </a:r>
          </a:p>
          <a:p>
            <a:pPr lvl="1"/>
            <a:r>
              <a:rPr lang="en-US" sz="1900" dirty="0" smtClean="0"/>
              <a:t>Local Needs for Sharing Economy Revenues</a:t>
            </a:r>
          </a:p>
          <a:p>
            <a:pPr lvl="2"/>
            <a:r>
              <a:rPr lang="en-US" sz="1900" dirty="0"/>
              <a:t>Hosts on Fixed Incomes</a:t>
            </a:r>
          </a:p>
          <a:p>
            <a:pPr lvl="1"/>
            <a:r>
              <a:rPr lang="en-US" sz="1900" dirty="0" smtClean="0"/>
              <a:t>Promote </a:t>
            </a:r>
            <a:r>
              <a:rPr lang="en-US" sz="1900" dirty="0"/>
              <a:t>Positive Business Tie-Ins</a:t>
            </a:r>
          </a:p>
          <a:p>
            <a:pPr lvl="2"/>
            <a:r>
              <a:rPr lang="en-US" sz="1900" dirty="0"/>
              <a:t>Special Incentives for Guest/Visitors </a:t>
            </a:r>
          </a:p>
          <a:p>
            <a:pPr lvl="1"/>
            <a:r>
              <a:rPr lang="en-US" sz="1900" dirty="0" smtClean="0"/>
              <a:t>Short </a:t>
            </a:r>
            <a:r>
              <a:rPr lang="en-US" sz="1900" dirty="0"/>
              <a:t>Term Rentals for Business Travelers</a:t>
            </a:r>
          </a:p>
          <a:p>
            <a:pPr lvl="2"/>
            <a:r>
              <a:rPr lang="en-US" sz="1900" dirty="0"/>
              <a:t>Cheaper and Homier than a </a:t>
            </a:r>
            <a:r>
              <a:rPr lang="en-US" sz="1900" dirty="0" smtClean="0"/>
              <a:t>Hotel </a:t>
            </a:r>
          </a:p>
          <a:p>
            <a:pPr lvl="1"/>
            <a:r>
              <a:rPr lang="en-US" sz="1900" dirty="0" smtClean="0"/>
              <a:t>Alternative for Culturally Curious Travelers</a:t>
            </a:r>
          </a:p>
          <a:p>
            <a:pPr lvl="2"/>
            <a:r>
              <a:rPr lang="en-US" sz="1900" dirty="0" smtClean="0"/>
              <a:t>Access an Inside World!</a:t>
            </a:r>
          </a:p>
          <a:p>
            <a:pPr lvl="1"/>
            <a:r>
              <a:rPr lang="en-US" sz="1900" dirty="0" smtClean="0"/>
              <a:t>Assure that Hotels are Not Displaced</a:t>
            </a:r>
          </a:p>
          <a:p>
            <a:pPr lvl="2"/>
            <a:r>
              <a:rPr lang="en-US" sz="1900" dirty="0" smtClean="0"/>
              <a:t>Many travelers prefer the anonymity of a hotel</a:t>
            </a:r>
          </a:p>
          <a:p>
            <a:pPr lvl="1"/>
            <a:r>
              <a:rPr lang="en-US" sz="1900" dirty="0"/>
              <a:t>Collect Transient Occupancy Tax in Booking Process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79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the Sharing Economy a Good Future?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increasingly mobile world where</a:t>
            </a:r>
            <a:r>
              <a:rPr lang="en-US" b="1" dirty="0"/>
              <a:t> access </a:t>
            </a:r>
            <a:r>
              <a:rPr lang="en-US" dirty="0"/>
              <a:t>matters more than ownership</a:t>
            </a:r>
          </a:p>
          <a:p>
            <a:r>
              <a:rPr lang="en-US" dirty="0"/>
              <a:t>References/Reviews Readily Available</a:t>
            </a:r>
          </a:p>
          <a:p>
            <a:r>
              <a:rPr lang="en-US" dirty="0" smtClean="0"/>
              <a:t>Response to a lackluster economy</a:t>
            </a:r>
          </a:p>
          <a:p>
            <a:pPr lvl="1"/>
            <a:r>
              <a:rPr lang="en-US" dirty="0" smtClean="0"/>
              <a:t>Housing Foreclosures</a:t>
            </a:r>
          </a:p>
          <a:p>
            <a:pPr lvl="1"/>
            <a:r>
              <a:rPr lang="en-US" dirty="0" smtClean="0"/>
              <a:t>Impermanent Employment</a:t>
            </a:r>
          </a:p>
          <a:p>
            <a:pPr lvl="1"/>
            <a:r>
              <a:rPr lang="en-US" dirty="0" smtClean="0"/>
              <a:t>Uber and Lyft Taxi-</a:t>
            </a:r>
            <a:r>
              <a:rPr lang="en-US" dirty="0" err="1" smtClean="0"/>
              <a:t>ish</a:t>
            </a:r>
            <a:r>
              <a:rPr lang="en-US" dirty="0" smtClean="0"/>
              <a:t> Services</a:t>
            </a:r>
          </a:p>
          <a:p>
            <a:pPr lvl="1"/>
            <a:r>
              <a:rPr lang="en-US" dirty="0" smtClean="0"/>
              <a:t>Vacation Car Rentals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01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Global Village!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133600"/>
            <a:ext cx="7162799" cy="42672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Sharing Economy via Airbnb</a:t>
            </a:r>
          </a:p>
          <a:p>
            <a:pPr lvl="1"/>
            <a:r>
              <a:rPr lang="en-US" sz="2300" dirty="0" smtClean="0"/>
              <a:t>Benefits Travelers</a:t>
            </a:r>
          </a:p>
          <a:p>
            <a:pPr lvl="1"/>
            <a:r>
              <a:rPr lang="en-US" sz="2300" dirty="0" smtClean="0"/>
              <a:t>Richens the Lives of Hosts</a:t>
            </a:r>
          </a:p>
          <a:p>
            <a:pPr lvl="1"/>
            <a:r>
              <a:rPr lang="en-US" sz="2300" dirty="0" smtClean="0"/>
              <a:t>Finding a Niche in Communities Worldwide</a:t>
            </a:r>
          </a:p>
          <a:p>
            <a:r>
              <a:rPr lang="en-US" sz="2600" dirty="0" smtClean="0"/>
              <a:t>A Grand Shift in Consciousness</a:t>
            </a:r>
          </a:p>
          <a:p>
            <a:pPr lvl="2"/>
            <a:r>
              <a:rPr lang="en-US" sz="2300" dirty="0" smtClean="0"/>
              <a:t>Normalize Home Sharing</a:t>
            </a:r>
          </a:p>
          <a:p>
            <a:pPr lvl="2"/>
            <a:r>
              <a:rPr lang="en-US" sz="2300" dirty="0" smtClean="0"/>
              <a:t>Make Strangers into Friends</a:t>
            </a:r>
          </a:p>
          <a:p>
            <a:r>
              <a:rPr lang="en-US" sz="2600" dirty="0" smtClean="0"/>
              <a:t>Anthropology’s Participant Observation Goes Global!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1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Informal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8000" dirty="0" smtClean="0"/>
              <a:t>Mani, Yucatan, Mexico </a:t>
            </a:r>
          </a:p>
          <a:p>
            <a:pPr lvl="1"/>
            <a:r>
              <a:rPr lang="en-US" sz="8000" dirty="0" smtClean="0"/>
              <a:t>15 pesos/day for room and board</a:t>
            </a:r>
          </a:p>
          <a:p>
            <a:pPr lvl="2"/>
            <a:r>
              <a:rPr lang="en-US" sz="8000" dirty="0" smtClean="0"/>
              <a:t>1975 ($1.20/day)</a:t>
            </a:r>
          </a:p>
          <a:p>
            <a:pPr lvl="2"/>
            <a:r>
              <a:rPr lang="en-US" sz="8000" dirty="0" smtClean="0"/>
              <a:t>Hammock in shared room with host family</a:t>
            </a:r>
          </a:p>
          <a:p>
            <a:r>
              <a:rPr lang="en-US" sz="8000" dirty="0" smtClean="0"/>
              <a:t>Nairobi, Kenya</a:t>
            </a:r>
          </a:p>
          <a:p>
            <a:pPr lvl="1"/>
            <a:r>
              <a:rPr lang="en-US" sz="8000" dirty="0" smtClean="0"/>
              <a:t>Research on Polygamy</a:t>
            </a:r>
          </a:p>
          <a:p>
            <a:pPr lvl="2"/>
            <a:r>
              <a:rPr lang="en-US" sz="7200" dirty="0" smtClean="0"/>
              <a:t>Hosts enabled community access</a:t>
            </a:r>
          </a:p>
          <a:p>
            <a:pPr lvl="2"/>
            <a:r>
              <a:rPr lang="en-US" sz="7200" dirty="0" smtClean="0"/>
              <a:t>Gifts and more gifts</a:t>
            </a:r>
          </a:p>
          <a:p>
            <a:r>
              <a:rPr lang="en-US" sz="8000" dirty="0" smtClean="0"/>
              <a:t>Couch Surfing</a:t>
            </a:r>
          </a:p>
          <a:p>
            <a:pPr lvl="1"/>
            <a:r>
              <a:rPr lang="en-US" sz="8000" dirty="0" smtClean="0"/>
              <a:t>Gifts, Friendship and Adventure</a:t>
            </a:r>
            <a:endParaRPr lang="en-US" sz="8000" dirty="0"/>
          </a:p>
          <a:p>
            <a:endParaRPr lang="en-US" dirty="0" smtClean="0"/>
          </a:p>
          <a:p>
            <a:pPr marL="5715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5862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051929"/>
            <a:ext cx="3505200" cy="3073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137160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Dr. Leanna Wolfe</a:t>
            </a:r>
          </a:p>
          <a:p>
            <a:pPr algn="ctr"/>
            <a:r>
              <a:rPr lang="en-US" sz="2400" dirty="0" smtClean="0">
                <a:hlinkClick r:id="rId3"/>
              </a:rPr>
              <a:t>LeannaPhD@outlook.com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/>
              </a:rPr>
              <a:t>www.drleannawolfe.com</a:t>
            </a:r>
            <a:endParaRPr lang="en-US" sz="2400" dirty="0" smtClean="0"/>
          </a:p>
          <a:p>
            <a:pPr algn="ctr"/>
            <a:r>
              <a:rPr lang="en-US" sz="2400" dirty="0" smtClean="0"/>
              <a:t>1-323-717-6167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512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457200"/>
            <a:ext cx="6589199" cy="1280890"/>
          </a:xfrm>
        </p:spPr>
        <p:txBody>
          <a:bodyPr/>
          <a:lstStyle/>
          <a:p>
            <a:r>
              <a:rPr lang="en-US" dirty="0" smtClean="0"/>
              <a:t>Field work amongst the Luo on </a:t>
            </a:r>
            <a:r>
              <a:rPr lang="en-US" dirty="0" err="1" smtClean="0"/>
              <a:t>Rusinga</a:t>
            </a:r>
            <a:r>
              <a:rPr lang="en-US" dirty="0" smtClean="0"/>
              <a:t> Island, Kenya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19092"/>
            <a:ext cx="5943600" cy="460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92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work amongst the </a:t>
            </a:r>
            <a:r>
              <a:rPr lang="en-US" dirty="0" err="1" smtClean="0"/>
              <a:t>Huli</a:t>
            </a:r>
            <a:r>
              <a:rPr lang="en-US" dirty="0" smtClean="0"/>
              <a:t> in </a:t>
            </a:r>
            <a:r>
              <a:rPr lang="en-US" dirty="0" err="1" smtClean="0"/>
              <a:t>Tari</a:t>
            </a:r>
            <a:r>
              <a:rPr lang="en-US" dirty="0" smtClean="0"/>
              <a:t>, Papua New Guinea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905000"/>
            <a:ext cx="6568996" cy="450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C:\Users\Leanna\Desktop\IMG_1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4495"/>
            <a:ext cx="6400800" cy="484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000" y="609600"/>
            <a:ext cx="6589200" cy="1280890"/>
          </a:xfrm>
        </p:spPr>
        <p:txBody>
          <a:bodyPr/>
          <a:lstStyle/>
          <a:p>
            <a:r>
              <a:rPr lang="en-US" dirty="0" smtClean="0"/>
              <a:t>Home Stay in Mumbai, 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687</TotalTime>
  <Words>1328</Words>
  <Application>Microsoft Office PowerPoint</Application>
  <PresentationFormat>On-screen Show (4:3)</PresentationFormat>
  <Paragraphs>291</Paragraphs>
  <Slides>60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Century Gothic</vt:lpstr>
      <vt:lpstr>Times</vt:lpstr>
      <vt:lpstr>Times New Roman</vt:lpstr>
      <vt:lpstr>Wingdings 3</vt:lpstr>
      <vt:lpstr>Wisp</vt:lpstr>
      <vt:lpstr>Airbnb: Politics and Culture of Home Sharing</vt:lpstr>
      <vt:lpstr>About Dr. Leanna Wolfe</vt:lpstr>
      <vt:lpstr>An Anthropological Perspective: Examine Interests and Goals of Players </vt:lpstr>
      <vt:lpstr>Cultural History of Home Sharing</vt:lpstr>
      <vt:lpstr>My Personal History</vt:lpstr>
      <vt:lpstr>Informal Exchange</vt:lpstr>
      <vt:lpstr>Field work amongst the Luo on Rusinga Island, Kenya</vt:lpstr>
      <vt:lpstr>Field work amongst the Huli in Tari, Papua New Guinea</vt:lpstr>
      <vt:lpstr>Home Stay in Mumbai, India</vt:lpstr>
      <vt:lpstr>With Couchsurfing Hosts in Buenos Aires, Argentina</vt:lpstr>
      <vt:lpstr>Sipping Coconuts with Couch Surfing host in Rio de Janeiro  </vt:lpstr>
      <vt:lpstr>Wine tasting with Couch Surfing Hosts in Vienna</vt:lpstr>
      <vt:lpstr>With Couch Surfing Host and his friends in Kuala Lumpur</vt:lpstr>
      <vt:lpstr>With Home Stay Host Family in Mulu, Borneo</vt:lpstr>
      <vt:lpstr>With Airbnb Host/Anthropologist in Oaxaca, Mexico</vt:lpstr>
      <vt:lpstr>Airbnb’s Beginnings</vt:lpstr>
      <vt:lpstr>Airbnb’s Founders</vt:lpstr>
      <vt:lpstr>My Early History with Airbnb</vt:lpstr>
      <vt:lpstr>Guest Room Photography</vt:lpstr>
      <vt:lpstr>Garage Converted to a  Spacious Guest Room!    spacGuest Room </vt:lpstr>
      <vt:lpstr>Glamping in a Beautiful Yard!</vt:lpstr>
      <vt:lpstr>French Toast Breakfast for Summer European Guests</vt:lpstr>
      <vt:lpstr>Italian Guests Enjoy the Backyard Hot tub</vt:lpstr>
      <vt:lpstr>Elena Arrives from Siberia</vt:lpstr>
      <vt:lpstr>Elena with Koon and Jiao (friends of Luning)</vt:lpstr>
      <vt:lpstr>The Culture of Home Sharing: Share Living Quarters with On-Premises Host(s)  </vt:lpstr>
      <vt:lpstr>Engage the Hosts’ World Access Another World …Without Owning it…</vt:lpstr>
      <vt:lpstr>How Airbnb is Unique</vt:lpstr>
      <vt:lpstr>Airbnb Becomes a Game Changer</vt:lpstr>
      <vt:lpstr>Partnership with Hosts</vt:lpstr>
      <vt:lpstr>Hosting as a Career</vt:lpstr>
      <vt:lpstr>Busy Host Mary Does Lots of Laundry</vt:lpstr>
      <vt:lpstr>Ancillary Services for Busy/Professional Hosts</vt:lpstr>
      <vt:lpstr>Airbnb Open – November 2014 International Host Conference</vt:lpstr>
      <vt:lpstr>1500 Hosts from Around the World Meet in San Francisco</vt:lpstr>
      <vt:lpstr>And 6000 Hosts meet in Paris…</vt:lpstr>
      <vt:lpstr>Cirque de Soleil Performs…</vt:lpstr>
      <vt:lpstr>Conference Abruptly Ends Following Paris Bombings</vt:lpstr>
      <vt:lpstr>Airbnb’s Players</vt:lpstr>
      <vt:lpstr>Accusations</vt:lpstr>
      <vt:lpstr>Los Angeles City Council Considers Home Sharing</vt:lpstr>
      <vt:lpstr>Normalize Home Sharing? (My Quandary)</vt:lpstr>
      <vt:lpstr>Airbnb’s Counter-Attack</vt:lpstr>
      <vt:lpstr>Strategies to Stay Afloat</vt:lpstr>
      <vt:lpstr>Airbnb Produces Economic Analyses</vt:lpstr>
      <vt:lpstr>Economic Impact of Airbnb in Los Angeles</vt:lpstr>
      <vt:lpstr>LA’s Airbnb Home Sharing Guests</vt:lpstr>
      <vt:lpstr>Airbnb Hires Community Organizers</vt:lpstr>
      <vt:lpstr>Agenda for a Host Organizing Meeting</vt:lpstr>
      <vt:lpstr>Personal Story Workshops</vt:lpstr>
      <vt:lpstr>Host Training Workshop</vt:lpstr>
      <vt:lpstr>Host Reviews his Presentation with an Airbnb Organizer</vt:lpstr>
      <vt:lpstr>Host Presents Her Story to a Los Angeles Listening Session</vt:lpstr>
      <vt:lpstr>Listening Session Attendees Post Their Opinions</vt:lpstr>
      <vt:lpstr>Opinion Boards</vt:lpstr>
      <vt:lpstr>Hot Legislation</vt:lpstr>
      <vt:lpstr>LA’s Quest for Common Ground</vt:lpstr>
      <vt:lpstr>Is the Sharing Economy a Good Future?</vt:lpstr>
      <vt:lpstr>A Global Village!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Leanna Wolfe</cp:lastModifiedBy>
  <cp:revision>79</cp:revision>
  <dcterms:created xsi:type="dcterms:W3CDTF">2015-04-23T22:30:04Z</dcterms:created>
  <dcterms:modified xsi:type="dcterms:W3CDTF">2016-03-30T15:12:19Z</dcterms:modified>
</cp:coreProperties>
</file>